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225214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8277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48596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17160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23400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886564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91283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74014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6142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86116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429418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569098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4097453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522598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224268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706596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76511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96B3119-D75A-47E7-B2CA-A475BC8E3B23}" type="datetimeFigureOut">
              <a:rPr lang="ro-RO" smtClean="0"/>
              <a:pPr/>
              <a:t>28.04.2019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o-RO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764FD38-933B-4274-A5C8-CD523C5E6F36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4015699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967154"/>
            <a:ext cx="8825658" cy="844061"/>
          </a:xfrm>
        </p:spPr>
        <p:txBody>
          <a:bodyPr/>
          <a:lstStyle/>
          <a:p>
            <a:pPr algn="ctr"/>
            <a:r>
              <a:rPr lang="ro-RO" b="1" dirty="0" smtClean="0"/>
              <a:t>Adamclisi</a:t>
            </a:r>
            <a:endParaRPr lang="ro-RO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615" y="2362426"/>
            <a:ext cx="5330337" cy="33335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10285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28700"/>
            <a:ext cx="8761413" cy="483577"/>
          </a:xfrm>
        </p:spPr>
        <p:txBody>
          <a:bodyPr/>
          <a:lstStyle/>
          <a:p>
            <a:pPr algn="ctr"/>
            <a:r>
              <a:rPr lang="fr-FR" b="1" dirty="0"/>
              <a:t>Bataille d'</a:t>
            </a:r>
            <a:r>
              <a:rPr lang="fr-FR" b="1" dirty="0" err="1"/>
              <a:t>Adamclisi</a:t>
            </a:r>
            <a:r>
              <a:rPr lang="fr-FR" dirty="0"/>
              <a:t/>
            </a:r>
            <a:br>
              <a:rPr lang="fr-FR" dirty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909" y="2390502"/>
            <a:ext cx="10198614" cy="3349115"/>
          </a:xfrm>
        </p:spPr>
        <p:txBody>
          <a:bodyPr>
            <a:noAutofit/>
          </a:bodyPr>
          <a:lstStyle/>
          <a:p>
            <a:pPr algn="just"/>
            <a:r>
              <a:rPr lang="fr-FR" sz="2600" dirty="0" smtClean="0">
                <a:solidFill>
                  <a:schemeClr val="tx1"/>
                </a:solidFill>
              </a:rPr>
              <a:t>La </a:t>
            </a:r>
            <a:r>
              <a:rPr lang="fr-FR" sz="2600" b="1" dirty="0" smtClean="0">
                <a:solidFill>
                  <a:schemeClr val="tx1"/>
                </a:solidFill>
              </a:rPr>
              <a:t>bataille d'</a:t>
            </a:r>
            <a:r>
              <a:rPr lang="fr-FR" sz="2600" b="1" dirty="0" err="1" smtClean="0">
                <a:solidFill>
                  <a:schemeClr val="tx1"/>
                </a:solidFill>
              </a:rPr>
              <a:t>Adamclisi</a:t>
            </a:r>
            <a:r>
              <a:rPr lang="fr-FR" sz="2600" dirty="0" smtClean="0">
                <a:solidFill>
                  <a:schemeClr val="tx1"/>
                </a:solidFill>
              </a:rPr>
              <a:t>, </a:t>
            </a:r>
            <a:r>
              <a:rPr lang="fr-FR" sz="2600" dirty="0" smtClean="0">
                <a:solidFill>
                  <a:schemeClr val="tx1"/>
                </a:solidFill>
              </a:rPr>
              <a:t>a eu lieu</a:t>
            </a:r>
            <a:r>
              <a:rPr lang="fr-FR" sz="2600" dirty="0" smtClean="0">
                <a:solidFill>
                  <a:schemeClr val="tx1"/>
                </a:solidFill>
              </a:rPr>
              <a:t> </a:t>
            </a:r>
            <a:r>
              <a:rPr lang="fr-FR" sz="2600" dirty="0" smtClean="0">
                <a:solidFill>
                  <a:schemeClr val="tx1"/>
                </a:solidFill>
              </a:rPr>
              <a:t>durant l'hiver 101/102, </a:t>
            </a:r>
            <a:r>
              <a:rPr lang="fr-FR" sz="2600" dirty="0" smtClean="0">
                <a:solidFill>
                  <a:schemeClr val="tx1"/>
                </a:solidFill>
              </a:rPr>
              <a:t>près d’</a:t>
            </a:r>
            <a:r>
              <a:rPr lang="fr-FR" sz="2600" dirty="0" err="1" smtClean="0">
                <a:solidFill>
                  <a:schemeClr val="tx1"/>
                </a:solidFill>
              </a:rPr>
              <a:t>Adamclisi</a:t>
            </a:r>
            <a:r>
              <a:rPr lang="fr-FR" sz="2600" dirty="0" smtClean="0">
                <a:solidFill>
                  <a:schemeClr val="tx1"/>
                </a:solidFill>
              </a:rPr>
              <a:t> </a:t>
            </a:r>
            <a:r>
              <a:rPr lang="fr-FR" sz="2600" dirty="0" smtClean="0">
                <a:solidFill>
                  <a:schemeClr val="tx1"/>
                </a:solidFill>
              </a:rPr>
              <a:t> en Mésie (</a:t>
            </a:r>
            <a:r>
              <a:rPr lang="fr-FR" sz="2600" dirty="0" smtClean="0">
                <a:solidFill>
                  <a:schemeClr val="tx1"/>
                </a:solidFill>
              </a:rPr>
              <a:t>aujourd'hui en Dobroudja, Roumanie) et </a:t>
            </a:r>
            <a:r>
              <a:rPr lang="fr-FR" sz="2600" dirty="0" smtClean="0">
                <a:solidFill>
                  <a:schemeClr val="tx1"/>
                </a:solidFill>
              </a:rPr>
              <a:t>est l'une des plus importantes des </a:t>
            </a:r>
            <a:r>
              <a:rPr lang="fr-FR" sz="2600" dirty="0" smtClean="0">
                <a:solidFill>
                  <a:schemeClr val="tx1"/>
                </a:solidFill>
              </a:rPr>
              <a:t>guerres </a:t>
            </a:r>
            <a:r>
              <a:rPr lang="fr-FR" sz="2600" dirty="0" smtClean="0">
                <a:solidFill>
                  <a:schemeClr val="tx1"/>
                </a:solidFill>
              </a:rPr>
              <a:t> </a:t>
            </a:r>
            <a:r>
              <a:rPr lang="fr-FR" sz="2600" dirty="0" smtClean="0">
                <a:solidFill>
                  <a:schemeClr val="tx1"/>
                </a:solidFill>
              </a:rPr>
              <a:t>daciques de Trajan, opposant </a:t>
            </a:r>
            <a:r>
              <a:rPr lang="fr-FR" sz="2600" dirty="0" smtClean="0">
                <a:solidFill>
                  <a:schemeClr val="tx1"/>
                </a:solidFill>
              </a:rPr>
              <a:t>l'Empire Romain aux Daces </a:t>
            </a:r>
            <a:r>
              <a:rPr lang="fr-FR" sz="2600" dirty="0" smtClean="0">
                <a:solidFill>
                  <a:schemeClr val="tx1"/>
                </a:solidFill>
              </a:rPr>
              <a:t> de </a:t>
            </a:r>
            <a:r>
              <a:rPr lang="fr-FR" sz="2600" dirty="0" smtClean="0">
                <a:solidFill>
                  <a:schemeClr val="tx1"/>
                </a:solidFill>
              </a:rPr>
              <a:t>Décébale et </a:t>
            </a:r>
            <a:r>
              <a:rPr lang="fr-FR" sz="2600" dirty="0" smtClean="0">
                <a:solidFill>
                  <a:schemeClr val="tx1"/>
                </a:solidFill>
              </a:rPr>
              <a:t>leurs alliés. </a:t>
            </a:r>
            <a:endParaRPr lang="fr-FR" sz="2600" dirty="0" smtClean="0">
              <a:solidFill>
                <a:schemeClr val="tx1"/>
              </a:solidFill>
            </a:endParaRPr>
          </a:p>
          <a:p>
            <a:pPr algn="just"/>
            <a:r>
              <a:rPr lang="fr-FR" sz="2600" dirty="0" smtClean="0">
                <a:solidFill>
                  <a:schemeClr val="tx1"/>
                </a:solidFill>
              </a:rPr>
              <a:t>Trajan</a:t>
            </a:r>
            <a:r>
              <a:rPr lang="fr-FR" sz="2600" dirty="0" smtClean="0">
                <a:solidFill>
                  <a:schemeClr val="tx1"/>
                </a:solidFill>
              </a:rPr>
              <a:t> fonde un </a:t>
            </a:r>
            <a:r>
              <a:rPr lang="fr-FR" sz="2600" b="1" i="1" dirty="0" err="1" smtClean="0">
                <a:solidFill>
                  <a:schemeClr val="tx1"/>
                </a:solidFill>
              </a:rPr>
              <a:t>vicus</a:t>
            </a:r>
            <a:r>
              <a:rPr lang="fr-FR" sz="2600" dirty="0" smtClean="0">
                <a:solidFill>
                  <a:schemeClr val="tx1"/>
                </a:solidFill>
              </a:rPr>
              <a:t> pour des vétérans et fait élever un </a:t>
            </a:r>
            <a:r>
              <a:rPr lang="fr-FR" sz="2600" b="1" i="1" dirty="0" err="1" smtClean="0">
                <a:solidFill>
                  <a:schemeClr val="tx1"/>
                </a:solidFill>
              </a:rPr>
              <a:t>tropaion</a:t>
            </a:r>
            <a:r>
              <a:rPr lang="fr-FR" sz="2600" dirty="0" smtClean="0">
                <a:solidFill>
                  <a:schemeClr val="tx1"/>
                </a:solidFill>
              </a:rPr>
              <a:t>, le </a:t>
            </a:r>
            <a:r>
              <a:rPr lang="fr-FR" sz="2600" b="1" i="1" dirty="0" err="1" smtClean="0">
                <a:solidFill>
                  <a:schemeClr val="tx1"/>
                </a:solidFill>
              </a:rPr>
              <a:t>Tropaeum</a:t>
            </a:r>
            <a:r>
              <a:rPr lang="fr-FR" sz="2600" b="1" i="1" dirty="0" smtClean="0">
                <a:solidFill>
                  <a:schemeClr val="tx1"/>
                </a:solidFill>
              </a:rPr>
              <a:t> </a:t>
            </a:r>
            <a:r>
              <a:rPr lang="fr-FR" sz="2600" b="1" i="1" dirty="0" err="1" smtClean="0">
                <a:solidFill>
                  <a:schemeClr val="tx1"/>
                </a:solidFill>
              </a:rPr>
              <a:t>Traiani</a:t>
            </a:r>
            <a:r>
              <a:rPr lang="fr-FR" sz="2600" dirty="0" smtClean="0">
                <a:solidFill>
                  <a:schemeClr val="tx1"/>
                </a:solidFill>
              </a:rPr>
              <a:t>, près du lieu de la bataille pour commémorer sa victoire.</a:t>
            </a:r>
            <a:endParaRPr lang="ro-RO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227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06" y="1071443"/>
            <a:ext cx="7921870" cy="5275965"/>
          </a:xfrm>
        </p:spPr>
      </p:pic>
    </p:spTree>
    <p:extLst>
      <p:ext uri="{BB962C8B-B14F-4D97-AF65-F5344CB8AC3E}">
        <p14:creationId xmlns="" xmlns:p14="http://schemas.microsoft.com/office/powerpoint/2010/main" val="2084811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55816"/>
            <a:ext cx="9582715" cy="3563983"/>
          </a:xfrm>
        </p:spPr>
        <p:txBody>
          <a:bodyPr>
            <a:normAutofit/>
          </a:bodyPr>
          <a:lstStyle/>
          <a:p>
            <a:pPr algn="just"/>
            <a:r>
              <a:rPr lang="fr-FR" sz="3200" dirty="0" smtClean="0">
                <a:solidFill>
                  <a:schemeClr val="tx1"/>
                </a:solidFill>
              </a:rPr>
              <a:t>L</a:t>
            </a:r>
            <a:r>
              <a:rPr lang="fr-FR" sz="3200" dirty="0" smtClean="0">
                <a:solidFill>
                  <a:schemeClr val="tx1"/>
                </a:solidFill>
              </a:rPr>
              <a:t>a </a:t>
            </a:r>
            <a:r>
              <a:rPr lang="fr-FR" sz="3200" dirty="0">
                <a:solidFill>
                  <a:schemeClr val="tx1"/>
                </a:solidFill>
              </a:rPr>
              <a:t>colonne d'</a:t>
            </a:r>
            <a:r>
              <a:rPr lang="fr-FR" sz="3200" dirty="0" err="1">
                <a:solidFill>
                  <a:schemeClr val="tx1"/>
                </a:solidFill>
              </a:rPr>
              <a:t>Adamclisi</a:t>
            </a:r>
            <a:r>
              <a:rPr lang="fr-FR" sz="3200" dirty="0">
                <a:solidFill>
                  <a:schemeClr val="tx1"/>
                </a:solidFill>
              </a:rPr>
              <a:t> ou trophée de Trajan (</a:t>
            </a:r>
            <a:r>
              <a:rPr lang="fr-FR" sz="3200" dirty="0" err="1">
                <a:solidFill>
                  <a:schemeClr val="tx1"/>
                </a:solidFill>
              </a:rPr>
              <a:t>Tropaeum</a:t>
            </a:r>
            <a:r>
              <a:rPr lang="fr-FR" sz="3200" dirty="0">
                <a:solidFill>
                  <a:schemeClr val="tx1"/>
                </a:solidFill>
              </a:rPr>
              <a:t> </a:t>
            </a:r>
            <a:r>
              <a:rPr lang="fr-FR" sz="3200" dirty="0" err="1">
                <a:solidFill>
                  <a:schemeClr val="tx1"/>
                </a:solidFill>
              </a:rPr>
              <a:t>Traiani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dirty="0" err="1">
                <a:solidFill>
                  <a:schemeClr val="tx1"/>
                </a:solidFill>
              </a:rPr>
              <a:t>Tropaeum</a:t>
            </a:r>
            <a:r>
              <a:rPr lang="fr-FR" sz="3200" dirty="0">
                <a:solidFill>
                  <a:schemeClr val="tx1"/>
                </a:solidFill>
              </a:rPr>
              <a:t> du grec </a:t>
            </a:r>
            <a:r>
              <a:rPr lang="fr-FR" sz="3200" dirty="0" err="1">
                <a:solidFill>
                  <a:schemeClr val="tx1"/>
                </a:solidFill>
              </a:rPr>
              <a:t>Tropaion</a:t>
            </a:r>
            <a:r>
              <a:rPr lang="fr-FR" sz="3200" dirty="0" smtClean="0">
                <a:solidFill>
                  <a:schemeClr val="tx1"/>
                </a:solidFill>
              </a:rPr>
              <a:t>) est un monument  </a:t>
            </a:r>
            <a:r>
              <a:rPr lang="fr-FR" sz="3200" dirty="0">
                <a:solidFill>
                  <a:schemeClr val="tx1"/>
                </a:solidFill>
              </a:rPr>
              <a:t>sur les murs duquel sont inscrits les noms de 3 000 légionnaires et </a:t>
            </a:r>
            <a:r>
              <a:rPr lang="fr-FR" sz="3200" dirty="0" smtClean="0">
                <a:solidFill>
                  <a:schemeClr val="tx1"/>
                </a:solidFill>
              </a:rPr>
              <a:t>soldats</a:t>
            </a:r>
            <a:r>
              <a:rPr lang="fr-FR" sz="3200" dirty="0" smtClean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>morts « en </a:t>
            </a:r>
            <a:r>
              <a:rPr lang="fr-FR" sz="3200" dirty="0" smtClean="0">
                <a:solidFill>
                  <a:schemeClr val="tx1"/>
                </a:solidFill>
              </a:rPr>
              <a:t>luttant</a:t>
            </a:r>
            <a:r>
              <a:rPr lang="fr-FR" sz="3200" dirty="0" smtClean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>pour la République ».</a:t>
            </a:r>
            <a:endParaRPr lang="ro-RO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27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606" y="814799"/>
            <a:ext cx="8565467" cy="5701390"/>
          </a:xfrm>
        </p:spPr>
      </p:pic>
    </p:spTree>
    <p:extLst>
      <p:ext uri="{BB962C8B-B14F-4D97-AF65-F5344CB8AC3E}">
        <p14:creationId xmlns="" xmlns:p14="http://schemas.microsoft.com/office/powerpoint/2010/main" val="709635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</TotalTime>
  <Words>45</Words>
  <Application>Microsoft Office PowerPoint</Application>
  <PresentationFormat>Custom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Ion Boardroom</vt:lpstr>
      <vt:lpstr>Adamclisi</vt:lpstr>
      <vt:lpstr>Bataille d'Adamclisi 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Adamclisi</dc:title>
  <dc:creator>Windows User</dc:creator>
  <cp:lastModifiedBy>Windows User</cp:lastModifiedBy>
  <cp:revision>3</cp:revision>
  <dcterms:created xsi:type="dcterms:W3CDTF">2019-04-22T09:48:06Z</dcterms:created>
  <dcterms:modified xsi:type="dcterms:W3CDTF">2019-04-28T08:56:15Z</dcterms:modified>
</cp:coreProperties>
</file>