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7B2101A-3734-42D9-BF91-DA4A7135A65B}" type="datetimeFigureOut">
              <a:rPr lang="en-US" smtClean="0"/>
              <a:pPr/>
              <a:t>3/20/2019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C36B8C1-2D3D-4E10-8782-D12A9EBB7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990600"/>
          </a:xfrm>
        </p:spPr>
        <p:txBody>
          <a:bodyPr/>
          <a:lstStyle/>
          <a:p>
            <a:r>
              <a:rPr lang="fr-FR" dirty="0" smtClean="0">
                <a:solidFill>
                  <a:schemeClr val="bg2">
                    <a:lumMod val="25000"/>
                  </a:schemeClr>
                </a:solidFill>
              </a:rPr>
              <a:t>Bâtiments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Constan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ţ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a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Image result for cazinoul constant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828800"/>
            <a:ext cx="7924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645091"/>
          </a:xfrm>
        </p:spPr>
        <p:txBody>
          <a:bodyPr>
            <a:normAutofit/>
          </a:bodyPr>
          <a:lstStyle/>
          <a:p>
            <a:pPr algn="just"/>
            <a:r>
              <a:rPr lang="fr-FR" dirty="0" smtClean="0">
                <a:solidFill>
                  <a:schemeClr val="bg2">
                    <a:lumMod val="25000"/>
                  </a:schemeClr>
                </a:solidFill>
              </a:rPr>
              <a:t>Le </a:t>
            </a:r>
            <a:r>
              <a:rPr lang="fr-FR" b="1" dirty="0" smtClean="0">
                <a:solidFill>
                  <a:schemeClr val="bg2">
                    <a:lumMod val="25000"/>
                  </a:schemeClr>
                </a:solidFill>
              </a:rPr>
              <a:t>casino de </a:t>
            </a:r>
            <a:r>
              <a:rPr lang="fr-FR" b="1" dirty="0" err="1" smtClean="0">
                <a:solidFill>
                  <a:schemeClr val="bg2">
                    <a:lumMod val="25000"/>
                  </a:schemeClr>
                </a:solidFill>
              </a:rPr>
              <a:t>Constan</a:t>
            </a:r>
            <a:r>
              <a:rPr lang="fr-FR" b="1" dirty="0" smtClean="0">
                <a:solidFill>
                  <a:schemeClr val="bg2">
                    <a:lumMod val="25000"/>
                  </a:schemeClr>
                </a:solidFill>
              </a:rPr>
              <a:t>ța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</a:rPr>
              <a:t> est un bâtiment de style Art Nouveau situé à </a:t>
            </a:r>
            <a:r>
              <a:rPr lang="fr-FR" dirty="0" err="1" smtClean="0">
                <a:solidFill>
                  <a:schemeClr val="bg2">
                    <a:lumMod val="25000"/>
                  </a:schemeClr>
                </a:solidFill>
              </a:rPr>
              <a:t>Constan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</a:rPr>
              <a:t>ța, 2 Boulevard de la Reine Élisabeth, sur le bord de la Mer Noire.</a:t>
            </a:r>
          </a:p>
          <a:p>
            <a:pPr algn="just"/>
            <a:r>
              <a:rPr lang="fr-FR" dirty="0" smtClean="0">
                <a:solidFill>
                  <a:schemeClr val="bg2">
                    <a:lumMod val="25000"/>
                  </a:schemeClr>
                </a:solidFill>
              </a:rPr>
              <a:t>L'édifice dont la façade s'orne d'une large baie vitrée en forme de coquille Saint-Jacques, est un point de repère et un emblème de la ville.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Le Casino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Picture 3" descr="Image result for cazinoul constant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52400"/>
            <a:ext cx="3886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lated imag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5373370" cy="309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096962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 descr="Image result for cazinoul constant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048000"/>
            <a:ext cx="5410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age result for cazinoul constant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685800"/>
            <a:ext cx="381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mage result for cazinoul constant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962400"/>
            <a:ext cx="3810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lated image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09600" y="1371600"/>
            <a:ext cx="41910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chemeClr val="bg2">
                    <a:lumMod val="25000"/>
                  </a:schemeClr>
                </a:solidFill>
              </a:rPr>
              <a:t>Théâtre National d’Op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é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</a:rPr>
              <a:t>ra et Ballet «Oleg </a:t>
            </a:r>
            <a:r>
              <a:rPr lang="fr-FR" dirty="0" err="1" smtClean="0">
                <a:solidFill>
                  <a:schemeClr val="bg2">
                    <a:lumMod val="25000"/>
                  </a:schemeClr>
                </a:solidFill>
              </a:rPr>
              <a:t>Danovski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</a:rPr>
              <a:t> »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Picture 4" descr="Image result for teatrul oleg danovski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4114800"/>
            <a:ext cx="4267200" cy="2556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Related imag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3733800"/>
            <a:ext cx="4343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mage result for teatrul oleg danovski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1447800"/>
            <a:ext cx="4648200" cy="23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fr-FR" dirty="0" smtClean="0"/>
              <a:t>En 1957, </a:t>
            </a:r>
            <a:r>
              <a:rPr lang="fr-FR" dirty="0" smtClean="0">
                <a:latin typeface="Times New Roman"/>
                <a:cs typeface="Times New Roman"/>
              </a:rPr>
              <a:t>à</a:t>
            </a:r>
            <a:r>
              <a:rPr lang="fr-FR" dirty="0" smtClean="0"/>
              <a:t> la suite d’une Ordonnance gouvernementale, on crée “</a:t>
            </a:r>
            <a:r>
              <a:rPr lang="fr-FR" dirty="0" err="1" smtClean="0"/>
              <a:t>Opera</a:t>
            </a:r>
            <a:r>
              <a:rPr lang="fr-FR" dirty="0" smtClean="0"/>
              <a:t> </a:t>
            </a:r>
            <a:r>
              <a:rPr lang="fr-FR" dirty="0" err="1" smtClean="0"/>
              <a:t>Dobrogeană</a:t>
            </a:r>
            <a:r>
              <a:rPr lang="fr-FR" dirty="0" smtClean="0"/>
              <a:t>” (L’Op</a:t>
            </a:r>
            <a:r>
              <a:rPr lang="fr-FR" dirty="0" smtClean="0">
                <a:latin typeface="Times New Roman"/>
                <a:cs typeface="Times New Roman"/>
              </a:rPr>
              <a:t>é</a:t>
            </a:r>
            <a:r>
              <a:rPr lang="fr-FR" dirty="0" smtClean="0"/>
              <a:t>ra de Dobroudja), une des plus nobles institutions d’art  qui allait porter le nom de „</a:t>
            </a:r>
            <a:r>
              <a:rPr lang="fr-FR" dirty="0" err="1" smtClean="0"/>
              <a:t>Teatrul</a:t>
            </a:r>
            <a:r>
              <a:rPr lang="fr-FR" dirty="0" smtClean="0"/>
              <a:t> </a:t>
            </a:r>
            <a:r>
              <a:rPr lang="fr-FR" dirty="0" err="1" smtClean="0"/>
              <a:t>Muzical</a:t>
            </a:r>
            <a:r>
              <a:rPr lang="fr-FR" dirty="0" smtClean="0"/>
              <a:t>” (Le Théâtre Musical).</a:t>
            </a:r>
          </a:p>
          <a:p>
            <a:pPr algn="just"/>
            <a:r>
              <a:rPr lang="en-US" dirty="0" smtClean="0"/>
              <a:t>Le premier spectacle a </a:t>
            </a:r>
            <a:r>
              <a:rPr lang="en-US" dirty="0" err="1" smtClean="0"/>
              <a:t>eu</a:t>
            </a:r>
            <a:r>
              <a:rPr lang="en-US" dirty="0" smtClean="0"/>
              <a:t> lieu le </a:t>
            </a:r>
            <a:r>
              <a:rPr lang="vi-VN" dirty="0" smtClean="0"/>
              <a:t> 24 mar</a:t>
            </a:r>
            <a:r>
              <a:rPr lang="en-US" dirty="0" smtClean="0"/>
              <a:t>s</a:t>
            </a:r>
            <a:r>
              <a:rPr lang="vi-VN" dirty="0" smtClean="0"/>
              <a:t> 1958</a:t>
            </a:r>
            <a:r>
              <a:rPr lang="en-US" dirty="0" smtClean="0"/>
              <a:t>. A </a:t>
            </a:r>
            <a:r>
              <a:rPr lang="en-US" dirty="0" err="1" smtClean="0"/>
              <a:t>travers</a:t>
            </a:r>
            <a:r>
              <a:rPr lang="en-US" dirty="0" smtClean="0"/>
              <a:t> les époques, le </a:t>
            </a:r>
            <a:r>
              <a:rPr lang="en-US" dirty="0" err="1" smtClean="0"/>
              <a:t>th</a:t>
            </a:r>
            <a:r>
              <a:rPr lang="en-US" dirty="0" err="1" smtClean="0">
                <a:latin typeface="Times New Roman"/>
                <a:cs typeface="Times New Roman"/>
              </a:rPr>
              <a:t>é</a:t>
            </a:r>
            <a:r>
              <a:rPr lang="en-US" dirty="0" err="1" smtClean="0"/>
              <a:t>âtre</a:t>
            </a:r>
            <a:r>
              <a:rPr lang="en-US" dirty="0" smtClean="0"/>
              <a:t> a </a:t>
            </a:r>
            <a:r>
              <a:rPr lang="en-US" dirty="0" err="1" smtClean="0"/>
              <a:t>port</a:t>
            </a:r>
            <a:r>
              <a:rPr lang="en-US" dirty="0" err="1" smtClean="0">
                <a:latin typeface="Times New Roman"/>
                <a:cs typeface="Times New Roman"/>
              </a:rPr>
              <a:t>é</a:t>
            </a:r>
            <a:r>
              <a:rPr lang="en-US" dirty="0" smtClean="0"/>
              <a:t> </a:t>
            </a:r>
            <a:r>
              <a:rPr lang="en-US" dirty="0" err="1" smtClean="0"/>
              <a:t>plusieurs</a:t>
            </a:r>
            <a:r>
              <a:rPr lang="en-US" dirty="0" smtClean="0"/>
              <a:t> </a:t>
            </a:r>
            <a:r>
              <a:rPr lang="en-US" dirty="0" err="1" smtClean="0"/>
              <a:t>noms</a:t>
            </a:r>
            <a:r>
              <a:rPr lang="en-US" dirty="0" smtClean="0"/>
              <a:t> </a:t>
            </a:r>
            <a:r>
              <a:rPr lang="en-US" dirty="0" err="1" smtClean="0"/>
              <a:t>tels</a:t>
            </a:r>
            <a:r>
              <a:rPr lang="en-US" dirty="0" smtClean="0"/>
              <a:t>: 1976 – </a:t>
            </a:r>
            <a:r>
              <a:rPr lang="en-US" dirty="0" err="1" smtClean="0"/>
              <a:t>Th</a:t>
            </a:r>
            <a:r>
              <a:rPr lang="en-US" dirty="0" err="1" smtClean="0">
                <a:latin typeface="Times New Roman"/>
                <a:cs typeface="Times New Roman"/>
              </a:rPr>
              <a:t>é</a:t>
            </a:r>
            <a:r>
              <a:rPr lang="en-US" dirty="0" err="1" smtClean="0"/>
              <a:t>âtre</a:t>
            </a:r>
            <a:r>
              <a:rPr lang="en-US" dirty="0" smtClean="0"/>
              <a:t> </a:t>
            </a:r>
            <a:r>
              <a:rPr lang="en-US" dirty="0" err="1" smtClean="0"/>
              <a:t>Lirique</a:t>
            </a:r>
            <a:r>
              <a:rPr lang="en-US" dirty="0" smtClean="0"/>
              <a:t>; 1996 – Opera; 2004- </a:t>
            </a:r>
            <a:r>
              <a:rPr lang="en-US" dirty="0" err="1" smtClean="0">
                <a:latin typeface="+mj-lt"/>
              </a:rPr>
              <a:t>Th</a:t>
            </a:r>
            <a:r>
              <a:rPr lang="en-US" dirty="0" err="1" smtClean="0">
                <a:latin typeface="+mj-lt"/>
                <a:cs typeface="Times New Roman"/>
              </a:rPr>
              <a:t>é</a:t>
            </a:r>
            <a:r>
              <a:rPr lang="en-US" dirty="0" err="1" smtClean="0">
                <a:latin typeface="+mj-lt"/>
              </a:rPr>
              <a:t>âtre</a:t>
            </a:r>
            <a:r>
              <a:rPr lang="en-US" dirty="0" smtClean="0"/>
              <a:t> </a:t>
            </a:r>
            <a:r>
              <a:rPr lang="vi-VN" dirty="0" smtClean="0"/>
              <a:t>Na</a:t>
            </a:r>
            <a:r>
              <a:rPr lang="en-US" dirty="0" smtClean="0"/>
              <a:t>t</a:t>
            </a:r>
            <a:r>
              <a:rPr lang="vi-VN" dirty="0" smtClean="0"/>
              <a:t>ional d</a:t>
            </a:r>
            <a:r>
              <a:rPr lang="en-US" dirty="0" smtClean="0"/>
              <a:t>’</a:t>
            </a:r>
            <a:r>
              <a:rPr lang="vi-VN" dirty="0" smtClean="0"/>
              <a:t>Oper</a:t>
            </a:r>
            <a:r>
              <a:rPr lang="en-US" dirty="0" smtClean="0"/>
              <a:t>a</a:t>
            </a:r>
            <a:r>
              <a:rPr lang="vi-VN" dirty="0" smtClean="0"/>
              <a:t> </a:t>
            </a:r>
            <a:r>
              <a:rPr lang="en-US" dirty="0" smtClean="0"/>
              <a:t>et</a:t>
            </a:r>
            <a:r>
              <a:rPr lang="vi-VN" dirty="0" smtClean="0"/>
              <a:t> Bal</a:t>
            </a:r>
            <a:r>
              <a:rPr lang="en-US" dirty="0" smtClean="0"/>
              <a:t>l</a:t>
            </a:r>
            <a:r>
              <a:rPr lang="vi-VN" dirty="0" smtClean="0"/>
              <a:t>et „Oleg Danovski”.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Histoire de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l’institution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971800"/>
          </a:xfrm>
        </p:spPr>
        <p:txBody>
          <a:bodyPr>
            <a:normAutofit/>
          </a:bodyPr>
          <a:lstStyle/>
          <a:p>
            <a:pPr algn="just"/>
            <a:r>
              <a:rPr lang="fr-FR" dirty="0" smtClean="0"/>
              <a:t>Sur la scène du théâtre, on a vu et écouté les créations des compositeurs roumains et étrangers: </a:t>
            </a:r>
            <a:r>
              <a:rPr lang="fr-FR" dirty="0" err="1" smtClean="0"/>
              <a:t>G.Verdi</a:t>
            </a:r>
            <a:r>
              <a:rPr lang="fr-FR" dirty="0" smtClean="0"/>
              <a:t>, </a:t>
            </a:r>
            <a:r>
              <a:rPr lang="fr-FR" dirty="0" err="1" smtClean="0"/>
              <a:t>G.Puccini</a:t>
            </a:r>
            <a:r>
              <a:rPr lang="fr-FR" dirty="0" smtClean="0"/>
              <a:t>, W.A.Mozart, </a:t>
            </a:r>
            <a:r>
              <a:rPr lang="fr-FR" dirty="0" err="1" smtClean="0"/>
              <a:t>P.Mascagni</a:t>
            </a:r>
            <a:r>
              <a:rPr lang="fr-FR" dirty="0" smtClean="0"/>
              <a:t>, </a:t>
            </a:r>
            <a:r>
              <a:rPr lang="fr-FR" dirty="0" err="1" smtClean="0"/>
              <a:t>G.Bizet</a:t>
            </a:r>
            <a:r>
              <a:rPr lang="fr-FR" dirty="0" smtClean="0"/>
              <a:t>, </a:t>
            </a:r>
            <a:r>
              <a:rPr lang="fr-FR" dirty="0" err="1" smtClean="0"/>
              <a:t>J.Offenbach</a:t>
            </a:r>
            <a:r>
              <a:rPr lang="fr-FR" dirty="0" smtClean="0"/>
              <a:t>, </a:t>
            </a:r>
            <a:r>
              <a:rPr lang="fr-FR" dirty="0" err="1" smtClean="0"/>
              <a:t>J.Strauss</a:t>
            </a:r>
            <a:r>
              <a:rPr lang="fr-FR" dirty="0" smtClean="0"/>
              <a:t>, </a:t>
            </a:r>
            <a:r>
              <a:rPr lang="fr-FR" dirty="0" err="1" smtClean="0"/>
              <a:t>L.Delibes</a:t>
            </a:r>
            <a:r>
              <a:rPr lang="fr-FR" dirty="0" smtClean="0"/>
              <a:t>, </a:t>
            </a:r>
            <a:r>
              <a:rPr lang="fr-FR" dirty="0" err="1" smtClean="0"/>
              <a:t>G.Donizetti</a:t>
            </a:r>
            <a:r>
              <a:rPr lang="fr-FR" dirty="0" smtClean="0"/>
              <a:t>, G.B.</a:t>
            </a:r>
            <a:r>
              <a:rPr lang="fr-FR" dirty="0" err="1" smtClean="0"/>
              <a:t>Pergolessi</a:t>
            </a:r>
            <a:r>
              <a:rPr lang="fr-FR" dirty="0" smtClean="0"/>
              <a:t>, </a:t>
            </a:r>
            <a:r>
              <a:rPr lang="fr-FR" dirty="0" err="1" smtClean="0"/>
              <a:t>R.Leoncavallo</a:t>
            </a:r>
            <a:r>
              <a:rPr lang="fr-FR" dirty="0" smtClean="0"/>
              <a:t>, </a:t>
            </a:r>
            <a:r>
              <a:rPr lang="fr-FR" dirty="0" err="1" smtClean="0"/>
              <a:t>C.Gounod</a:t>
            </a:r>
            <a:r>
              <a:rPr lang="fr-FR" dirty="0" smtClean="0"/>
              <a:t>, </a:t>
            </a:r>
            <a:r>
              <a:rPr lang="fr-FR" dirty="0" err="1" smtClean="0"/>
              <a:t>E.Kalmann</a:t>
            </a:r>
            <a:r>
              <a:rPr lang="fr-FR" dirty="0" smtClean="0"/>
              <a:t>, </a:t>
            </a:r>
            <a:r>
              <a:rPr lang="fr-FR" dirty="0" err="1" smtClean="0"/>
              <a:t>K.Zeller</a:t>
            </a:r>
            <a:r>
              <a:rPr lang="fr-FR" dirty="0" smtClean="0"/>
              <a:t>, </a:t>
            </a:r>
            <a:r>
              <a:rPr lang="fr-FR" dirty="0" err="1" smtClean="0"/>
              <a:t>Fr.Lehar</a:t>
            </a:r>
            <a:r>
              <a:rPr lang="fr-FR" dirty="0" smtClean="0"/>
              <a:t>, </a:t>
            </a:r>
            <a:r>
              <a:rPr lang="fr-FR" dirty="0" err="1" smtClean="0"/>
              <a:t>P.Abraham</a:t>
            </a:r>
            <a:r>
              <a:rPr lang="fr-FR" dirty="0" smtClean="0"/>
              <a:t>, </a:t>
            </a:r>
            <a:r>
              <a:rPr lang="fr-FR" dirty="0" err="1" smtClean="0"/>
              <a:t>DF.Loewe</a:t>
            </a:r>
            <a:r>
              <a:rPr lang="fr-FR" dirty="0" smtClean="0"/>
              <a:t>, </a:t>
            </a:r>
            <a:r>
              <a:rPr lang="fr-FR" dirty="0" err="1" smtClean="0"/>
              <a:t>F.Lopez</a:t>
            </a:r>
            <a:r>
              <a:rPr lang="fr-FR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00200" y="304800"/>
            <a:ext cx="5943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Image result for teatrul oleg danovsk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04800"/>
            <a:ext cx="5943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49891"/>
          </a:xfrm>
        </p:spPr>
        <p:txBody>
          <a:bodyPr/>
          <a:lstStyle/>
          <a:p>
            <a:pPr algn="just"/>
            <a:r>
              <a:rPr lang="fr-FR" dirty="0" smtClean="0"/>
              <a:t>En  1975, on organise pour la première fois le  </a:t>
            </a:r>
            <a:r>
              <a:rPr lang="fr-FR" i="1" dirty="0" smtClean="0"/>
              <a:t>Festival de la  Musique d’Op</a:t>
            </a:r>
            <a:r>
              <a:rPr lang="fr-FR" i="1" dirty="0" smtClean="0">
                <a:latin typeface="Times New Roman"/>
                <a:cs typeface="Times New Roman"/>
              </a:rPr>
              <a:t>é</a:t>
            </a:r>
            <a:r>
              <a:rPr lang="fr-FR" i="1" dirty="0" smtClean="0"/>
              <a:t>ra et Ballet</a:t>
            </a:r>
            <a:r>
              <a:rPr lang="fr-FR" dirty="0" smtClean="0"/>
              <a:t>, phénomène unique dans le pays de par sa longévité et complexité, festival qui est arriv</a:t>
            </a:r>
            <a:r>
              <a:rPr lang="fr-FR" dirty="0" smtClean="0">
                <a:latin typeface="Times New Roman"/>
                <a:cs typeface="Times New Roman"/>
              </a:rPr>
              <a:t>é</a:t>
            </a:r>
            <a:r>
              <a:rPr lang="fr-FR" dirty="0" smtClean="0"/>
              <a:t> en 2018 </a:t>
            </a:r>
            <a:r>
              <a:rPr lang="fr-FR" dirty="0" smtClean="0">
                <a:latin typeface="Times New Roman"/>
                <a:cs typeface="Times New Roman"/>
              </a:rPr>
              <a:t>à</a:t>
            </a:r>
            <a:r>
              <a:rPr lang="fr-FR" dirty="0" smtClean="0"/>
              <a:t> sa </a:t>
            </a:r>
            <a:r>
              <a:rPr lang="fr-FR" dirty="0" smtClean="0">
                <a:latin typeface="+mj-lt"/>
              </a:rPr>
              <a:t>44</a:t>
            </a:r>
            <a:r>
              <a:rPr lang="fr-FR" dirty="0" smtClean="0">
                <a:latin typeface="+mj-lt"/>
                <a:cs typeface="Times New Roman"/>
              </a:rPr>
              <a:t>è</a:t>
            </a:r>
            <a:r>
              <a:rPr lang="fr-FR" dirty="0" smtClean="0">
                <a:latin typeface="+mj-lt"/>
              </a:rPr>
              <a:t>me édition </a:t>
            </a:r>
            <a:r>
              <a:rPr lang="fr-FR" dirty="0" smtClean="0"/>
              <a:t>et porte de nom de </a:t>
            </a:r>
            <a:r>
              <a:rPr lang="fr-FR" i="1" dirty="0" smtClean="0"/>
              <a:t>Festival International de la  Musique  et de la Danse.</a:t>
            </a:r>
          </a:p>
          <a:p>
            <a:pPr algn="just"/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274638"/>
            <a:ext cx="20574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Image result for festivalul muzicii si dansului oleg danovsk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4495800"/>
            <a:ext cx="54102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mage result for festivalul muzicii si dansului oleg danovski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-152400"/>
            <a:ext cx="30480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Le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Mus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cs typeface="Times New Roman"/>
              </a:rPr>
              <a:t>é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d’Histoire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et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Arch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cs typeface="Times New Roman"/>
              </a:rPr>
              <a:t>é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ologie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Content Placeholder 4" descr="Related imag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9185" y="1481138"/>
            <a:ext cx="678563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fr-FR" dirty="0" smtClean="0">
                <a:latin typeface="+mj-lt"/>
              </a:rPr>
              <a:t>Il a été fond</a:t>
            </a:r>
            <a:r>
              <a:rPr lang="fr-FR" dirty="0" smtClean="0">
                <a:latin typeface="+mj-lt"/>
                <a:cs typeface="Times New Roman"/>
              </a:rPr>
              <a:t>é</a:t>
            </a:r>
            <a:r>
              <a:rPr lang="fr-FR" dirty="0" smtClean="0">
                <a:latin typeface="+mj-lt"/>
              </a:rPr>
              <a:t> en 1878 a l’initiative du premier Préfet de l’administration roumaine, Remus </a:t>
            </a:r>
            <a:r>
              <a:rPr lang="fr-FR" dirty="0" err="1" smtClean="0">
                <a:latin typeface="+mj-lt"/>
              </a:rPr>
              <a:t>Opreanu</a:t>
            </a:r>
            <a:r>
              <a:rPr lang="fr-FR" dirty="0" smtClean="0">
                <a:latin typeface="+mj-lt"/>
              </a:rPr>
              <a:t> et de l’inspecteur scolaire Ion B</a:t>
            </a:r>
            <a:r>
              <a:rPr lang="vi-VN" dirty="0" smtClean="0">
                <a:latin typeface="+mj-lt"/>
                <a:cs typeface="Times New Roman"/>
              </a:rPr>
              <a:t>ă</a:t>
            </a:r>
            <a:r>
              <a:rPr lang="fr-FR" dirty="0" err="1" smtClean="0">
                <a:latin typeface="+mj-lt"/>
              </a:rPr>
              <a:t>nescu</a:t>
            </a:r>
            <a:r>
              <a:rPr lang="fr-FR" dirty="0" smtClean="0">
                <a:latin typeface="+mj-lt"/>
              </a:rPr>
              <a:t>. </a:t>
            </a:r>
          </a:p>
          <a:p>
            <a:pPr algn="just"/>
            <a:r>
              <a:rPr lang="fr-FR" dirty="0" smtClean="0">
                <a:latin typeface="+mj-lt"/>
              </a:rPr>
              <a:t>C’est l’un des plus riches musées du pays. On y trouve des pièces datant du néolithique, des sarcophages appartenant aux siècles I-III, des amphores gréco-romaines, des statues de dieux grecs et des œuvres d’art. </a:t>
            </a:r>
          </a:p>
          <a:p>
            <a:pPr algn="just"/>
            <a:r>
              <a:rPr lang="fr-FR" dirty="0" smtClean="0">
                <a:latin typeface="+mj-lt"/>
              </a:rPr>
              <a:t>L’</a:t>
            </a:r>
            <a:r>
              <a:rPr lang="fr-FR" dirty="0" smtClean="0">
                <a:latin typeface="+mj-lt"/>
                <a:cs typeface="Times New Roman"/>
              </a:rPr>
              <a:t>é</a:t>
            </a:r>
            <a:r>
              <a:rPr lang="fr-FR" dirty="0" smtClean="0">
                <a:latin typeface="+mj-lt"/>
              </a:rPr>
              <a:t>difice du musée a été bâti en 1879 et restaur</a:t>
            </a:r>
            <a:r>
              <a:rPr lang="fr-FR" dirty="0" smtClean="0">
                <a:latin typeface="+mj-lt"/>
                <a:cs typeface="Times New Roman"/>
              </a:rPr>
              <a:t>é</a:t>
            </a:r>
            <a:r>
              <a:rPr lang="fr-FR" dirty="0" smtClean="0">
                <a:latin typeface="+mj-lt"/>
              </a:rPr>
              <a:t> en 1911 étant a présent class</a:t>
            </a:r>
            <a:r>
              <a:rPr lang="fr-FR" dirty="0" smtClean="0">
                <a:latin typeface="+mj-lt"/>
                <a:cs typeface="Times New Roman"/>
              </a:rPr>
              <a:t>é</a:t>
            </a:r>
            <a:r>
              <a:rPr lang="fr-FR" dirty="0" smtClean="0">
                <a:latin typeface="+mj-lt"/>
              </a:rPr>
              <a:t> monument historique.   </a:t>
            </a:r>
          </a:p>
          <a:p>
            <a:pPr algn="just"/>
            <a:r>
              <a:rPr lang="fr-FR" dirty="0" smtClean="0">
                <a:latin typeface="+mj-lt"/>
              </a:rPr>
              <a:t>La plus importante pièce dans la collection du musée est le serpent </a:t>
            </a:r>
            <a:r>
              <a:rPr lang="fr-FR" dirty="0" err="1" smtClean="0">
                <a:latin typeface="+mj-lt"/>
              </a:rPr>
              <a:t>Glycon</a:t>
            </a:r>
            <a:r>
              <a:rPr lang="fr-FR" dirty="0" smtClean="0">
                <a:latin typeface="+mj-lt"/>
              </a:rPr>
              <a:t>, une statue unique au monde, découverte par hasard le 1 avril 1962.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Le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Mus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cs typeface="Times New Roman"/>
              </a:rPr>
              <a:t>é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d’Histoire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et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Arch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cs typeface="Times New Roman"/>
              </a:rPr>
              <a:t>é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ologie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 serpent </a:t>
            </a:r>
            <a:r>
              <a:rPr lang="en-US" dirty="0" err="1" smtClean="0"/>
              <a:t>Glycon</a:t>
            </a:r>
            <a:endParaRPr lang="en-US" dirty="0"/>
          </a:p>
        </p:txBody>
      </p:sp>
      <p:pic>
        <p:nvPicPr>
          <p:cNvPr id="4" name="Content Placeholder 3" descr="Image result for muzeul de istorie constanta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1481138"/>
            <a:ext cx="678894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Intérieur du musée</a:t>
            </a:r>
            <a:endParaRPr lang="fr-FR" dirty="0"/>
          </a:p>
        </p:txBody>
      </p:sp>
      <p:pic>
        <p:nvPicPr>
          <p:cNvPr id="4" name="Content Placeholder 3" descr="Image result for muzeul de istorie constanta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712119"/>
            <a:ext cx="6096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Jouets</a:t>
            </a:r>
            <a:r>
              <a:rPr lang="en-US" dirty="0" smtClean="0"/>
              <a:t> en </a:t>
            </a:r>
            <a:r>
              <a:rPr lang="en-US" dirty="0" err="1" smtClean="0"/>
              <a:t>terre</a:t>
            </a:r>
            <a:r>
              <a:rPr lang="en-US" dirty="0" smtClean="0"/>
              <a:t> </a:t>
            </a:r>
            <a:r>
              <a:rPr lang="en-US" dirty="0" err="1" smtClean="0"/>
              <a:t>cuite</a:t>
            </a:r>
            <a:r>
              <a:rPr lang="en-US" dirty="0" smtClean="0"/>
              <a:t> </a:t>
            </a:r>
            <a:r>
              <a:rPr lang="en-US" dirty="0" err="1" smtClean="0"/>
              <a:t>d’il</a:t>
            </a:r>
            <a:r>
              <a:rPr lang="en-US" dirty="0" smtClean="0"/>
              <a:t> y a 1800 </a:t>
            </a:r>
            <a:r>
              <a:rPr lang="en-US" dirty="0" err="1" smtClean="0"/>
              <a:t>ans</a:t>
            </a:r>
            <a:endParaRPr lang="en-US" dirty="0"/>
          </a:p>
        </p:txBody>
      </p:sp>
      <p:pic>
        <p:nvPicPr>
          <p:cNvPr id="4" name="Content Placeholder 3" descr="Related imag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1434" y="1481138"/>
            <a:ext cx="618113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D’autres pièces du musée</a:t>
            </a:r>
            <a:endParaRPr lang="fr-FR" dirty="0"/>
          </a:p>
        </p:txBody>
      </p:sp>
      <p:pic>
        <p:nvPicPr>
          <p:cNvPr id="4" name="Content Placeholder 3" descr="Image result for muzeul de istorie constanta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2" y="14811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98</TotalTime>
  <Words>316</Words>
  <Application>Microsoft Office PowerPoint</Application>
  <PresentationFormat>On-screen Show (4:3)</PresentationFormat>
  <Paragraphs>20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Concourse</vt:lpstr>
      <vt:lpstr>Bâtiments de Constanţa</vt:lpstr>
      <vt:lpstr>Le Casino</vt:lpstr>
      <vt:lpstr>Slide 3</vt:lpstr>
      <vt:lpstr>Théâtre National d’Opéra et Ballet «Oleg Danovski »</vt:lpstr>
      <vt:lpstr>Histoire de l’institution</vt:lpstr>
      <vt:lpstr>Slide 6</vt:lpstr>
      <vt:lpstr>Slide 7</vt:lpstr>
      <vt:lpstr>Le Musée d’Histoire et Archéologie</vt:lpstr>
      <vt:lpstr>Le Musée d’Histoire et Archéologie</vt:lpstr>
      <vt:lpstr>Le serpent Glycon</vt:lpstr>
      <vt:lpstr>Intérieur du musée</vt:lpstr>
      <vt:lpstr>Jouets en terre cuite d’il y a 1800 ans</vt:lpstr>
      <vt:lpstr>D’autres pièces du musée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Bâtiments de Constanţa</dc:title>
  <dc:creator>Windows User</dc:creator>
  <cp:lastModifiedBy>Windows User</cp:lastModifiedBy>
  <cp:revision>14</cp:revision>
  <dcterms:created xsi:type="dcterms:W3CDTF">2019-03-03T20:07:40Z</dcterms:created>
  <dcterms:modified xsi:type="dcterms:W3CDTF">2019-03-20T18:13:57Z</dcterms:modified>
</cp:coreProperties>
</file>