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EC93156-4F19-48E1-8A9E-BB5117FF1B7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3DF3C4-A1BE-416A-96F2-1D4F5D430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7010400" cy="1600200"/>
          </a:xfrm>
        </p:spPr>
        <p:txBody>
          <a:bodyPr/>
          <a:lstStyle/>
          <a:p>
            <a:pPr algn="l"/>
            <a:r>
              <a:rPr lang="fr-FR" b="1" dirty="0" smtClean="0">
                <a:solidFill>
                  <a:schemeClr val="tx1"/>
                </a:solidFill>
              </a:rPr>
              <a:t>Une des traditions roumaines les plus représentatives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76600"/>
            <a:ext cx="7772400" cy="2362200"/>
          </a:xfrm>
        </p:spPr>
        <p:txBody>
          <a:bodyPr>
            <a:normAutofit fontScale="90000"/>
          </a:bodyPr>
          <a:lstStyle/>
          <a:p>
            <a:pPr algn="l"/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>
                <a:solidFill>
                  <a:srgbClr val="C00000"/>
                </a:solidFill>
              </a:rPr>
              <a:t>Le </a:t>
            </a:r>
            <a:r>
              <a:rPr lang="fr-FR" b="1" dirty="0" err="1" smtClean="0">
                <a:solidFill>
                  <a:srgbClr val="C00000"/>
                </a:solidFill>
              </a:rPr>
              <a:t>Mărţişor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b="1" dirty="0" smtClean="0"/>
              <a:t/>
            </a:r>
            <a:br>
              <a:rPr lang="fr-FR" b="1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 descr="Related imag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4279900" cy="284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 result for martisoare ghiocel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524000"/>
            <a:ext cx="3429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SYMBOLES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/>
              <a:t>Une broche à accrocher à votre revers célèbre l'arrivée du printemps. Elle est formée d'un fil torsadé rouge (</a:t>
            </a:r>
            <a:r>
              <a:rPr lang="fr-FR" dirty="0" smtClean="0"/>
              <a:t>symbolisant le printemps) </a:t>
            </a:r>
            <a:r>
              <a:rPr lang="fr-FR" dirty="0"/>
              <a:t>et blanc (</a:t>
            </a:r>
            <a:r>
              <a:rPr lang="fr-FR" dirty="0" smtClean="0"/>
              <a:t>symbolisant l'hiver) </a:t>
            </a:r>
            <a:r>
              <a:rPr lang="fr-FR" dirty="0"/>
              <a:t>- porte-bonheur entouré </a:t>
            </a:r>
            <a:r>
              <a:rPr lang="fr-FR" dirty="0" smtClean="0"/>
              <a:t>de </a:t>
            </a:r>
            <a:r>
              <a:rPr lang="fr-FR" dirty="0"/>
              <a:t>petits objets en céramique, verre, métal.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Image result for martisoar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7338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mage result for martisoar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733800"/>
            <a:ext cx="2743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TRADITIONS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fr-FR" dirty="0" smtClean="0"/>
              <a:t>Le 1er mars, les hommes offrent aux jeunes filles et aux femmes un </a:t>
            </a:r>
            <a:r>
              <a:rPr lang="fr-FR" i="1" dirty="0" err="1" smtClean="0"/>
              <a:t>mărţişor</a:t>
            </a:r>
            <a:r>
              <a:rPr lang="fr-FR" dirty="0" smtClean="0"/>
              <a:t>, dont on dit qu'il a un rôle protecteur, apportant le bonheur et la chance.</a:t>
            </a:r>
            <a:endParaRPr lang="en-US" dirty="0" smtClean="0"/>
          </a:p>
          <a:p>
            <a:pPr algn="just"/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certaines</a:t>
            </a:r>
            <a:r>
              <a:rPr lang="en-US" dirty="0" smtClean="0"/>
              <a:t> </a:t>
            </a:r>
            <a:r>
              <a:rPr lang="en-US" dirty="0" err="1" smtClean="0"/>
              <a:t>r</a:t>
            </a:r>
            <a:r>
              <a:rPr lang="en-US" dirty="0" err="1" smtClean="0">
                <a:cs typeface="Times New Roman"/>
              </a:rPr>
              <a:t>é</a:t>
            </a:r>
            <a:r>
              <a:rPr lang="en-US" dirty="0" err="1" smtClean="0"/>
              <a:t>gions</a:t>
            </a:r>
            <a:r>
              <a:rPr lang="en-US" dirty="0" smtClean="0"/>
              <a:t>, la </a:t>
            </a:r>
            <a:r>
              <a:rPr lang="en-US" dirty="0" err="1" smtClean="0"/>
              <a:t>Moldavie</a:t>
            </a:r>
            <a:r>
              <a:rPr lang="en-US" dirty="0" smtClean="0"/>
              <a:t> par </a:t>
            </a:r>
            <a:r>
              <a:rPr lang="en-US" dirty="0" err="1" smtClean="0"/>
              <a:t>exemple</a:t>
            </a:r>
            <a:r>
              <a:rPr lang="en-US" dirty="0" smtClean="0"/>
              <a:t> (au </a:t>
            </a:r>
            <a:r>
              <a:rPr lang="en-US" dirty="0" err="1" smtClean="0"/>
              <a:t>nord-est</a:t>
            </a:r>
            <a:r>
              <a:rPr lang="en-US" dirty="0" smtClean="0"/>
              <a:t> du pays), </a:t>
            </a: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les femmes qui </a:t>
            </a:r>
            <a:r>
              <a:rPr lang="en-US" dirty="0" err="1" smtClean="0"/>
              <a:t>offrent</a:t>
            </a:r>
            <a:r>
              <a:rPr lang="en-US" dirty="0" smtClean="0"/>
              <a:t> aux </a:t>
            </a:r>
            <a:r>
              <a:rPr lang="en-US" dirty="0" err="1" smtClean="0"/>
              <a:t>hommes</a:t>
            </a:r>
            <a:r>
              <a:rPr lang="en-US" dirty="0" smtClean="0"/>
              <a:t> le </a:t>
            </a:r>
            <a:r>
              <a:rPr lang="en-US" dirty="0" err="1" smtClean="0"/>
              <a:t>symbole</a:t>
            </a:r>
            <a:r>
              <a:rPr lang="en-US" dirty="0" smtClean="0"/>
              <a:t> du </a:t>
            </a:r>
            <a:r>
              <a:rPr lang="en-US" dirty="0" err="1" smtClean="0"/>
              <a:t>printemps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pic>
        <p:nvPicPr>
          <p:cNvPr id="4" name="Picture 3" descr="Image result for cum se ofera martisoarele in Moldov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810000"/>
            <a:ext cx="198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UN PEU D’HISTOIRE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FR" dirty="0"/>
              <a:t>Les pratiques culturelles associées au 1er mars se composent de traditions qui sont transmises depuis des temps anciens pour célébrer le début du printemps.</a:t>
            </a:r>
            <a:endParaRPr lang="en-US" dirty="0"/>
          </a:p>
          <a:p>
            <a:pPr algn="just"/>
            <a:r>
              <a:rPr lang="fr-FR" dirty="0"/>
              <a:t>Cette pratique garantit le passage sûr de l’hiver au printemps.</a:t>
            </a:r>
            <a:endParaRPr lang="en-US" dirty="0"/>
          </a:p>
          <a:p>
            <a:pPr algn="just"/>
            <a:r>
              <a:rPr lang="fr-FR" dirty="0"/>
              <a:t>Le premier jour du printemps était fêté il y a 8 000 ans déjà, selon les découvertes archéologiques. A l'époque des Daces – ancêtres des Roumains </a:t>
            </a:r>
            <a:r>
              <a:rPr lang="fr-FR" dirty="0" smtClean="0"/>
              <a:t>–le</a:t>
            </a:r>
            <a:r>
              <a:rPr lang="fr-FR" dirty="0"/>
              <a:t>  </a:t>
            </a:r>
            <a:r>
              <a:rPr lang="fr-FR" i="1" dirty="0" err="1"/>
              <a:t>mărţişor</a:t>
            </a:r>
            <a:r>
              <a:rPr lang="fr-FR" dirty="0"/>
              <a:t> était constitué de cailloux peints en rouge et en blanc, enfilés sur un fil.</a:t>
            </a:r>
            <a:endParaRPr lang="en-US" dirty="0"/>
          </a:p>
          <a:p>
            <a:pPr algn="just"/>
            <a:r>
              <a:rPr lang="fr-FR" dirty="0"/>
              <a:t>Le « </a:t>
            </a:r>
            <a:r>
              <a:rPr lang="fr-FR" dirty="0" err="1"/>
              <a:t>Mărţi</a:t>
            </a:r>
            <a:r>
              <a:rPr lang="fr-FR" dirty="0"/>
              <a:t>șor » est entré au Patrimoine mondial immatériel de l’UNESCO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66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 M</a:t>
            </a:r>
            <a:r>
              <a:rPr lang="en-US" sz="2800" b="1" dirty="0" smtClean="0">
                <a:solidFill>
                  <a:srgbClr val="FF0000"/>
                </a:solidFill>
                <a:cs typeface="Times New Roman"/>
              </a:rPr>
              <a:t>Ă</a:t>
            </a:r>
            <a:r>
              <a:rPr lang="en-US" sz="2800" b="1" dirty="0" smtClean="0">
                <a:solidFill>
                  <a:srgbClr val="FF0000"/>
                </a:solidFill>
              </a:rPr>
              <a:t>R</a:t>
            </a:r>
            <a:r>
              <a:rPr lang="en-US" sz="2800" b="1" dirty="0" smtClean="0">
                <a:solidFill>
                  <a:srgbClr val="FF0000"/>
                </a:solidFill>
                <a:cs typeface="Times New Roman"/>
              </a:rPr>
              <a:t>Ţ</a:t>
            </a:r>
            <a:r>
              <a:rPr lang="en-US" sz="2800" b="1" dirty="0" smtClean="0">
                <a:solidFill>
                  <a:srgbClr val="FF0000"/>
                </a:solidFill>
              </a:rPr>
              <a:t>IŞOR – UNE TRADITION PARTAG</a:t>
            </a:r>
            <a:r>
              <a:rPr lang="en-US" sz="2800" b="1" dirty="0" smtClean="0">
                <a:solidFill>
                  <a:srgbClr val="FF0000"/>
                </a:solidFill>
                <a:cs typeface="Times New Roman"/>
              </a:rPr>
              <a:t>É</a:t>
            </a:r>
            <a:r>
              <a:rPr lang="en-US" sz="2800" b="1" dirty="0" smtClean="0">
                <a:solidFill>
                  <a:srgbClr val="FF0000"/>
                </a:solidFill>
              </a:rPr>
              <a:t>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76400"/>
            <a:ext cx="8503920" cy="4495800"/>
          </a:xfrm>
        </p:spPr>
        <p:txBody>
          <a:bodyPr/>
          <a:lstStyle/>
          <a:p>
            <a:pPr algn="just"/>
            <a:r>
              <a:rPr lang="fr-FR" dirty="0"/>
              <a:t>Le dossier multinational intitulé « Les pratiques culturelles associées au 1er Mars » a été proposé en 2016 à l’UNESCO, afin d’être inclus dans la Liste du Patrimoine culturel immatériel de l’humanité, par quatre pays ayant en partage la tradition du </a:t>
            </a:r>
            <a:r>
              <a:rPr lang="fr-FR" dirty="0" smtClean="0"/>
              <a:t>«</a:t>
            </a:r>
            <a:r>
              <a:rPr lang="fr-FR" dirty="0" err="1" smtClean="0"/>
              <a:t>Măr</a:t>
            </a:r>
            <a:r>
              <a:rPr lang="fr-FR" dirty="0" smtClean="0"/>
              <a:t>țișor», </a:t>
            </a:r>
            <a:r>
              <a:rPr lang="fr-FR" dirty="0"/>
              <a:t>ou </a:t>
            </a:r>
            <a:r>
              <a:rPr lang="fr-FR" dirty="0" smtClean="0"/>
              <a:t>«</a:t>
            </a:r>
            <a:r>
              <a:rPr lang="fr-FR" dirty="0" err="1" smtClean="0"/>
              <a:t>Marteni</a:t>
            </a:r>
            <a:r>
              <a:rPr lang="fr-FR" dirty="0" smtClean="0"/>
              <a:t>ța» </a:t>
            </a:r>
            <a:r>
              <a:rPr lang="fr-FR" dirty="0"/>
              <a:t>: la Roumanie, </a:t>
            </a:r>
            <a:r>
              <a:rPr lang="fr-FR" dirty="0" smtClean="0"/>
              <a:t>coordinatrice </a:t>
            </a:r>
            <a:r>
              <a:rPr lang="fr-FR" dirty="0"/>
              <a:t>du dossier, la Bulgarie, l’ex République yougoslave de la Macédoine et la République de Moldova.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Image result for le martisor en roumanie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1295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Related imag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52400"/>
            <a:ext cx="24288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Related imag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28600"/>
            <a:ext cx="2471231" cy="18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Related imag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209800"/>
            <a:ext cx="3810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Related image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152400"/>
            <a:ext cx="2133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3" descr="Image result for le martisor en roumanie"/>
          <p:cNvPicPr>
            <a:picLocks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7200" y="3048000"/>
            <a:ext cx="3429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age result for martisor cosar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" y="4114800"/>
            <a:ext cx="3124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age result for martisor trifoi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8640" y="1905000"/>
            <a:ext cx="201676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LES FOIRES DE </a:t>
            </a:r>
            <a:r>
              <a:rPr lang="en-US" b="1" i="1" dirty="0" smtClean="0">
                <a:solidFill>
                  <a:srgbClr val="FF0000"/>
                </a:solidFill>
              </a:rPr>
              <a:t>M</a:t>
            </a:r>
            <a:r>
              <a:rPr lang="en-US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Ă</a:t>
            </a:r>
            <a:r>
              <a:rPr lang="en-US" b="1" i="1" dirty="0" smtClean="0">
                <a:solidFill>
                  <a:srgbClr val="FF0000"/>
                </a:solidFill>
              </a:rPr>
              <a:t>R</a:t>
            </a:r>
            <a:r>
              <a:rPr lang="en-US" b="1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Ţ</a:t>
            </a:r>
            <a:r>
              <a:rPr lang="en-US" b="1" i="1" dirty="0" smtClean="0">
                <a:solidFill>
                  <a:srgbClr val="FF0000"/>
                </a:solidFill>
              </a:rPr>
              <a:t>IŞOR</a:t>
            </a:r>
            <a:r>
              <a:rPr lang="en-US" b="1" dirty="0" smtClean="0">
                <a:solidFill>
                  <a:srgbClr val="FF0000"/>
                </a:solidFill>
              </a:rPr>
              <a:t> EN ROUMANIE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 descr="Image result for targ de martisor 2019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3200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3" descr="Image result for targ de martisor 2019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447800"/>
            <a:ext cx="2743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Related imag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810000"/>
            <a:ext cx="2611755" cy="2018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Related imag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886200"/>
            <a:ext cx="3505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Related image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3733800"/>
            <a:ext cx="236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Related image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5105400"/>
            <a:ext cx="2514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Related image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00800" y="2057400"/>
            <a:ext cx="2457768" cy="1397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130</TotalTime>
  <Words>197</Words>
  <Application>Microsoft Office PowerPoint</Application>
  <PresentationFormat>On-screen Show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Civic</vt:lpstr>
      <vt:lpstr> Le Mărţişor   </vt:lpstr>
      <vt:lpstr>SYMBOLES</vt:lpstr>
      <vt:lpstr>TRADITIONS</vt:lpstr>
      <vt:lpstr>UN PEU D’HISTOIRE</vt:lpstr>
      <vt:lpstr>LE MĂRŢIŞOR – UNE TRADITION PARTAGÉE</vt:lpstr>
      <vt:lpstr>Slide 6</vt:lpstr>
      <vt:lpstr>LES FOIRES DE MĂRŢIŞOR EN ROUMANIE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Mărţişor, une des traditions roumaines les plus représentatives </dc:title>
  <dc:creator>Windows User</dc:creator>
  <cp:lastModifiedBy>Windows User</cp:lastModifiedBy>
  <cp:revision>14</cp:revision>
  <dcterms:created xsi:type="dcterms:W3CDTF">2019-03-20T21:09:42Z</dcterms:created>
  <dcterms:modified xsi:type="dcterms:W3CDTF">2019-04-30T10:29:19Z</dcterms:modified>
</cp:coreProperties>
</file>