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DBB2430-70CF-4555-A353-57B5F4218920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5B02B00-596C-47E2-AD88-27A88D0AAE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696200" cy="1371599"/>
          </a:xfrm>
        </p:spPr>
        <p:txBody>
          <a:bodyPr/>
          <a:lstStyle/>
          <a:p>
            <a:pPr algn="ctr"/>
            <a:r>
              <a:rPr lang="fr-FR" dirty="0" smtClean="0">
                <a:effectLst/>
                <a:latin typeface="Century Schoolbook" pitchFamily="18" charset="0"/>
              </a:rPr>
              <a:t>LE MUS</a:t>
            </a:r>
            <a:r>
              <a:rPr lang="fr-FR" dirty="0" smtClean="0">
                <a:effectLst/>
                <a:latin typeface="Century Schoolbook"/>
              </a:rPr>
              <a:t>É</a:t>
            </a:r>
            <a:r>
              <a:rPr lang="fr-FR" dirty="0" smtClean="0">
                <a:effectLst/>
                <a:latin typeface="Century Schoolbook" pitchFamily="18" charset="0"/>
              </a:rPr>
              <a:t>E DE LA MARINE</a:t>
            </a:r>
            <a:endParaRPr lang="fr-FR" dirty="0">
              <a:effectLst/>
              <a:latin typeface="Century Schoolbook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navy.r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47800"/>
            <a:ext cx="7467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Un </a:t>
            </a:r>
            <a:r>
              <a:rPr lang="en-US" dirty="0" err="1" smtClean="0">
                <a:effectLst/>
              </a:rPr>
              <a:t>peu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d’histoire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Le Musée de la Marine Roumaine a été créé en 1969 étant l’unique de ce genre en Roumanie. </a:t>
            </a:r>
          </a:p>
          <a:p>
            <a:r>
              <a:rPr lang="fr-FR" b="1" dirty="0" smtClean="0"/>
              <a:t>Il présente l’histoire de la marine roumaine. </a:t>
            </a:r>
            <a:endParaRPr lang="fr-FR" dirty="0"/>
          </a:p>
        </p:txBody>
      </p:sp>
      <p:pic>
        <p:nvPicPr>
          <p:cNvPr id="4" name="Picture 3" descr="https://www.navy.ro/cultura/muzee/mmr/album/pc13015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810000"/>
            <a:ext cx="3733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Structure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Il a 30 salles organisées par critère thématique et chronologique occupant une surface de 10 775 m</a:t>
            </a:r>
            <a:r>
              <a:rPr lang="fr-FR" baseline="30000" dirty="0" smtClean="0"/>
              <a:t>2.</a:t>
            </a:r>
            <a:endParaRPr lang="fr-FR" dirty="0" smtClean="0"/>
          </a:p>
          <a:p>
            <a:r>
              <a:rPr lang="fr-FR" dirty="0" smtClean="0"/>
              <a:t>Il abrite un nombre de 37 800 pièces, 33 collections. </a:t>
            </a:r>
          </a:p>
          <a:p>
            <a:r>
              <a:rPr lang="fr-FR" dirty="0" smtClean="0">
                <a:latin typeface="+mj-lt"/>
              </a:rPr>
              <a:t>Le Musée est subordonn</a:t>
            </a:r>
            <a:r>
              <a:rPr lang="fr-FR" dirty="0" smtClean="0">
                <a:latin typeface="+mj-lt"/>
                <a:cs typeface="Times New Roman"/>
              </a:rPr>
              <a:t>é</a:t>
            </a:r>
            <a:r>
              <a:rPr lang="fr-FR" dirty="0" smtClean="0">
                <a:latin typeface="+mj-lt"/>
              </a:rPr>
              <a:t> au Commandement de la Marine Militaire.</a:t>
            </a:r>
            <a:endParaRPr lang="fr-FR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Les Sections du </a:t>
            </a:r>
            <a:r>
              <a:rPr lang="en-US" dirty="0" err="1" smtClean="0">
                <a:effectLst/>
              </a:rPr>
              <a:t>mus</a:t>
            </a:r>
            <a:r>
              <a:rPr lang="en-US" dirty="0" err="1" smtClean="0">
                <a:effectLst/>
                <a:cs typeface="Times New Roman"/>
              </a:rPr>
              <a:t>é</a:t>
            </a:r>
            <a:r>
              <a:rPr lang="en-US" dirty="0" err="1" smtClean="0">
                <a:effectLst/>
              </a:rPr>
              <a:t>e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La navigation en Antiquité; les Grecs et les Romains</a:t>
            </a:r>
          </a:p>
          <a:p>
            <a:r>
              <a:rPr lang="fr-FR" dirty="0" smtClean="0"/>
              <a:t>La navigation au Moyen Age; les navires des princes Mircea le Vieux et Etienne le Grand;</a:t>
            </a:r>
          </a:p>
          <a:p>
            <a:r>
              <a:rPr lang="fr-FR" dirty="0" smtClean="0"/>
              <a:t>La navigation aux buches du Danube dans la période ottomane</a:t>
            </a:r>
          </a:p>
          <a:p>
            <a:r>
              <a:rPr lang="fr-FR" dirty="0" smtClean="0"/>
              <a:t>Les premiers navires roumains modernes. La Guerre pour l’Ind</a:t>
            </a:r>
            <a:r>
              <a:rPr lang="fr-FR" dirty="0" smtClean="0">
                <a:cs typeface="Times New Roman"/>
              </a:rPr>
              <a:t>é</a:t>
            </a:r>
            <a:r>
              <a:rPr lang="fr-FR" dirty="0" smtClean="0"/>
              <a:t>pendance. Les batailles sur le Danube</a:t>
            </a:r>
          </a:p>
          <a:p>
            <a:r>
              <a:rPr lang="fr-FR" dirty="0" smtClean="0"/>
              <a:t>L’histoire de la marine roumaine moderne; les deux guerres mondiales; le commerce maritime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/>
              </a:rPr>
              <a:t>Visite au musée</a:t>
            </a:r>
            <a:endParaRPr lang="fr-FR" dirty="0">
              <a:effectLst/>
            </a:endParaRPr>
          </a:p>
        </p:txBody>
      </p:sp>
      <p:pic>
        <p:nvPicPr>
          <p:cNvPr id="4" name="Content Placeholder 3" descr="https://www.navy.ro/cultura/muzee/mmr/images/fm32_m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371600"/>
            <a:ext cx="36004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s://www.navy.ro/cultura/muzee/mmr/images/fm33_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28600"/>
            <a:ext cx="358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ttps://www.navy.ro/cultura/muzee/mmr/images/fm34_m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52400"/>
            <a:ext cx="36004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s://www.navy.ro/cultura/muzee/mmr/images/fm35_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52400"/>
            <a:ext cx="4267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s://www.navy.ro/cultura/muzee/mmr/album/pc1300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352800"/>
            <a:ext cx="4267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/>
              </a:rPr>
              <a:t>Le navire–école “Mircea” </a:t>
            </a:r>
            <a:endParaRPr lang="fr-FR" dirty="0">
              <a:effectLst/>
            </a:endParaRPr>
          </a:p>
        </p:txBody>
      </p:sp>
      <p:pic>
        <p:nvPicPr>
          <p:cNvPr id="4" name="Content Placeholder 3" descr="https://www.navy.ro/cultura/muzee/mmr/album/pc13002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19200"/>
            <a:ext cx="4114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s://www.navy.ro/cultura/muzee/mmr/album/pc1300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219200"/>
            <a:ext cx="3581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age result for bricul mirce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3581400"/>
            <a:ext cx="3429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mage result for bricul mirce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4343400"/>
            <a:ext cx="34290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mtClean="0">
                <a:effectLst/>
              </a:rPr>
              <a:t>Le navire</a:t>
            </a:r>
            <a:r>
              <a:rPr lang="fr-FR" dirty="0" smtClean="0">
                <a:effectLst/>
              </a:rPr>
              <a:t> </a:t>
            </a:r>
            <a:r>
              <a:rPr lang="fr-FR" i="1" dirty="0" smtClean="0">
                <a:effectLst/>
              </a:rPr>
              <a:t>Mircea</a:t>
            </a:r>
            <a:r>
              <a:rPr lang="fr-FR" dirty="0" smtClean="0">
                <a:effectLst/>
              </a:rPr>
              <a:t> à l'Armada d'Amsterdam en 2005</a:t>
            </a:r>
            <a:endParaRPr lang="en-US" dirty="0">
              <a:effectLst/>
            </a:endParaRPr>
          </a:p>
        </p:txBody>
      </p:sp>
      <p:pic>
        <p:nvPicPr>
          <p:cNvPr id="4" name="Content Placeholder 3" descr="Image illustrative de lâarticle Mircea (voilier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1263" y="1447800"/>
            <a:ext cx="5567024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fr-FR" b="1" dirty="0" smtClean="0">
                <a:effectLst/>
              </a:rPr>
              <a:t>Histoire du navire-école « Mircea »</a:t>
            </a:r>
            <a:br>
              <a:rPr lang="fr-FR" b="1" dirty="0" smtClean="0">
                <a:effectLst/>
              </a:rPr>
            </a:br>
            <a:endParaRPr lang="fr-FR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Chantier naval </a:t>
            </a:r>
            <a:r>
              <a:rPr lang="fr-FR" dirty="0" err="1" smtClean="0"/>
              <a:t>Blohm</a:t>
            </a:r>
            <a:r>
              <a:rPr lang="fr-FR" dirty="0" smtClean="0"/>
              <a:t> &amp; Voss, Hambourg,  Allemagne</a:t>
            </a:r>
          </a:p>
          <a:p>
            <a:r>
              <a:rPr lang="fr-FR" b="1" dirty="0" smtClean="0"/>
              <a:t>Lancement</a:t>
            </a:r>
            <a:r>
              <a:rPr lang="fr-FR" dirty="0" smtClean="0"/>
              <a:t>: 1938</a:t>
            </a:r>
          </a:p>
          <a:p>
            <a:r>
              <a:rPr lang="fr-FR" b="1" dirty="0" smtClean="0"/>
              <a:t>Équipage</a:t>
            </a:r>
            <a:r>
              <a:rPr lang="fr-FR" dirty="0" smtClean="0"/>
              <a:t>: 64 hommes, 113 stagiaires</a:t>
            </a:r>
          </a:p>
          <a:p>
            <a:r>
              <a:rPr lang="fr-FR" b="1" dirty="0" smtClean="0"/>
              <a:t>Longueur</a:t>
            </a:r>
            <a:r>
              <a:rPr lang="fr-FR" dirty="0" smtClean="0"/>
              <a:t>: 82,10 m</a:t>
            </a:r>
          </a:p>
          <a:p>
            <a:r>
              <a:rPr lang="fr-FR" b="1" dirty="0" smtClean="0"/>
              <a:t>Déplacement</a:t>
            </a:r>
            <a:r>
              <a:rPr lang="fr-FR" dirty="0" smtClean="0"/>
              <a:t>: 1760 tonnes</a:t>
            </a:r>
          </a:p>
          <a:p>
            <a:r>
              <a:rPr lang="fr-FR" b="1" dirty="0" smtClean="0"/>
              <a:t>Armateur</a:t>
            </a:r>
            <a:r>
              <a:rPr lang="fr-FR" dirty="0" smtClean="0"/>
              <a:t>: Académie Navale de Roumanie</a:t>
            </a:r>
          </a:p>
          <a:p>
            <a:r>
              <a:rPr lang="fr-FR" b="1" dirty="0" smtClean="0"/>
              <a:t>Port d’attache</a:t>
            </a:r>
            <a:r>
              <a:rPr lang="fr-FR" dirty="0" smtClean="0"/>
              <a:t>: Constanta, Roumanie</a:t>
            </a:r>
          </a:p>
          <a:p>
            <a:pPr algn="just"/>
            <a:r>
              <a:rPr lang="fr-FR" dirty="0" smtClean="0"/>
              <a:t>Actuellement il est u</a:t>
            </a:r>
            <a:r>
              <a:rPr lang="fr-FR" dirty="0" smtClean="0">
                <a:latin typeface="+mj-lt"/>
              </a:rPr>
              <a:t>tilis</a:t>
            </a:r>
            <a:r>
              <a:rPr lang="fr-FR" dirty="0" smtClean="0">
                <a:latin typeface="+mj-lt"/>
                <a:cs typeface="Times New Roman"/>
              </a:rPr>
              <a:t>é</a:t>
            </a:r>
            <a:r>
              <a:rPr lang="fr-FR" dirty="0" smtClean="0">
                <a:latin typeface="+mj-lt"/>
              </a:rPr>
              <a:t> </a:t>
            </a:r>
            <a:r>
              <a:rPr lang="fr-FR" dirty="0" smtClean="0"/>
              <a:t>par l’</a:t>
            </a:r>
            <a:r>
              <a:rPr lang="fr-FR" dirty="0" smtClean="0">
                <a:latin typeface="+mj-lt"/>
              </a:rPr>
              <a:t>Acad</a:t>
            </a:r>
            <a:r>
              <a:rPr lang="fr-FR" dirty="0" smtClean="0">
                <a:latin typeface="+mj-lt"/>
                <a:cs typeface="Times New Roman"/>
              </a:rPr>
              <a:t>é</a:t>
            </a:r>
            <a:r>
              <a:rPr lang="fr-FR" dirty="0" smtClean="0">
                <a:latin typeface="+mj-lt"/>
              </a:rPr>
              <a:t>mie </a:t>
            </a:r>
            <a:r>
              <a:rPr lang="fr-FR" dirty="0" smtClean="0"/>
              <a:t>Navale de Roumanie pour les stages des étudiants en marine militaire</a:t>
            </a: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/>
              </a:rPr>
              <a:t>D’autres pièces du musée</a:t>
            </a:r>
            <a:endParaRPr lang="fr-FR" dirty="0">
              <a:effectLst/>
            </a:endParaRPr>
          </a:p>
        </p:txBody>
      </p:sp>
      <p:pic>
        <p:nvPicPr>
          <p:cNvPr id="4" name="Content Placeholder 3" descr="https://www.navy.ro/cultura/muzee/mmr/album/pc13003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295400"/>
            <a:ext cx="365442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3" descr="https://www.navy.ro/cultura/muzee/mmr/album/pc130134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600200"/>
            <a:ext cx="36004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https://www.navy.ro/cultura/muzee/mmr/album/pc13004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28600"/>
            <a:ext cx="3733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3" descr="https://www.navy.ro/cultura/muzee/mmr/album/pc130044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28600"/>
            <a:ext cx="4191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s://www.navy.ro/cultura/muzee/mmr/album/pc13005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3581400"/>
            <a:ext cx="44196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s://www.navy.ro/cultura/muzee/mmr/album/pc13006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3352800"/>
            <a:ext cx="2514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https://www.navy.ro/cultura/muzee/mmr/album/pc13006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8600"/>
            <a:ext cx="3733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s://www.navy.ro/cultura/muzee/mmr/album/pc1301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28600"/>
            <a:ext cx="3886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s://www.navy.ro/cultura/muzee/mmr/album/pc1301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2819400"/>
            <a:ext cx="4191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ttps://www.navy.ro/cultura/muzee/mmr/album/pc13010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4191000"/>
            <a:ext cx="3352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71</TotalTime>
  <Words>220</Words>
  <Application>Microsoft Office PowerPoint</Application>
  <PresentationFormat>On-screen Show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Solstice</vt:lpstr>
      <vt:lpstr>LE MUSÉE DE LA MARINE</vt:lpstr>
      <vt:lpstr>Un peu d’histoire</vt:lpstr>
      <vt:lpstr>Structure</vt:lpstr>
      <vt:lpstr>Les Sections du musée</vt:lpstr>
      <vt:lpstr>Visite au musée</vt:lpstr>
      <vt:lpstr>Slide 6</vt:lpstr>
      <vt:lpstr>Le navire–école “Mircea” </vt:lpstr>
      <vt:lpstr>Le navire Mircea à l'Armada d'Amsterdam en 2005</vt:lpstr>
      <vt:lpstr> Histoire du navire-école « Mircea » </vt:lpstr>
      <vt:lpstr>D’autres pièces du musée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MUSÉE DE LA MARINE</dc:title>
  <dc:creator>Windows User</dc:creator>
  <cp:lastModifiedBy>Windows User</cp:lastModifiedBy>
  <cp:revision>9</cp:revision>
  <dcterms:created xsi:type="dcterms:W3CDTF">2019-03-20T19:17:37Z</dcterms:created>
  <dcterms:modified xsi:type="dcterms:W3CDTF">2019-03-20T20:30:39Z</dcterms:modified>
</cp:coreProperties>
</file>